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1" r:id="rId1"/>
  </p:sld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7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9672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169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4724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6892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437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8194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93198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7616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858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716AA8D-3070-49B9-BA3A-8E0C1F5EC7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470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2988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467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45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061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E0E5D-13B9-43F1-84E3-FEA7B17AF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8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7102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593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528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1050" b="0" strike="noStrike" spc="-1">
                <a:solidFill>
                  <a:srgbClr val="FFFFFF"/>
                </a:solidFill>
                <a:latin typeface="Tw Cen MT"/>
              </a:rPr>
              <a:t>&lt;date/time&gt;</a:t>
            </a:r>
            <a:endParaRPr lang="en-US" sz="1050" b="0" strike="noStrike" spc="-1"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BCA28E-7284-40D2-A2A4-CB0B046F1D41}" type="slidenum">
              <a:rPr lang="en-US" sz="1050" b="0" strike="noStrike" spc="-1" smtClean="0">
                <a:solidFill>
                  <a:srgbClr val="FFFFFF"/>
                </a:solidFill>
                <a:latin typeface="Tw Cen MT"/>
              </a:rPr>
              <a:t>‹#›</a:t>
            </a:fld>
            <a:endParaRPr lang="en-US" sz="105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4916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hoosealicens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Programming Merit badge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cap="all" spc="-1">
                <a:solidFill>
                  <a:srgbClr val="E5C243"/>
                </a:solidFill>
                <a:latin typeface="Tw Cen MT"/>
              </a:rPr>
              <a:t>© 2022 Benjamin Davis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Earliest Computers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Abacus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Napier’s Bones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Pascaline</a:t>
            </a:r>
          </a:p>
        </p:txBody>
      </p:sp>
      <p:pic>
        <p:nvPicPr>
          <p:cNvPr id="484" name="Picture 6"/>
          <p:cNvPicPr/>
          <p:nvPr/>
        </p:nvPicPr>
        <p:blipFill>
          <a:blip r:embed="rId2"/>
          <a:srcRect r="8887"/>
          <a:stretch/>
        </p:blipFill>
        <p:spPr>
          <a:xfrm>
            <a:off x="6597720" y="226440"/>
            <a:ext cx="5137200" cy="374112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4"/>
          <p:cNvPicPr/>
          <p:nvPr/>
        </p:nvPicPr>
        <p:blipFill>
          <a:blip r:embed="rId3"/>
          <a:stretch/>
        </p:blipFill>
        <p:spPr>
          <a:xfrm>
            <a:off x="7822080" y="1702800"/>
            <a:ext cx="4088160" cy="408816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8"/>
          <p:cNvPicPr/>
          <p:nvPr/>
        </p:nvPicPr>
        <p:blipFill>
          <a:blip r:embed="rId4"/>
          <a:stretch/>
        </p:blipFill>
        <p:spPr>
          <a:xfrm>
            <a:off x="4334760" y="2998440"/>
            <a:ext cx="5431680" cy="352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An origin of Terms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Where do we get the term “Computer”?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In the early 20</a:t>
            </a:r>
            <a:r>
              <a:rPr lang="en-US" sz="2000" b="0" strike="noStrike" spc="-1" baseline="30000" dirty="0">
                <a:solidFill>
                  <a:srgbClr val="FFFFFF"/>
                </a:solidFill>
                <a:latin typeface="Tw Cen MT"/>
              </a:rPr>
              <a:t>th</a:t>
            </a: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 century people (mostly women) performed complex calculations by hand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They were called computers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When these calculations could be done via electronics the term followed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First Electronic computers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146348" cy="354171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Room sized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Vacuum tubes, cables, and punch cards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First identifiable machine language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Electronic Numerical Integrator and Computer (ENIAC)</a:t>
            </a:r>
          </a:p>
        </p:txBody>
      </p:sp>
      <p:pic>
        <p:nvPicPr>
          <p:cNvPr id="491" name="Picture 5"/>
          <p:cNvPicPr/>
          <p:nvPr/>
        </p:nvPicPr>
        <p:blipFill>
          <a:blip r:embed="rId2"/>
          <a:stretch/>
        </p:blipFill>
        <p:spPr>
          <a:xfrm>
            <a:off x="6287760" y="1919520"/>
            <a:ext cx="5600160" cy="448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First Transistor computers (Late 50’s)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Used transistors rather than vacuum tubes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Punch cards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First identifiable programming languages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IBM 1620, IBM 7094, CDC 1604, CDC 3600</a:t>
            </a:r>
          </a:p>
        </p:txBody>
      </p:sp>
      <p:pic>
        <p:nvPicPr>
          <p:cNvPr id="494" name="Picture 2"/>
          <p:cNvPicPr/>
          <p:nvPr/>
        </p:nvPicPr>
        <p:blipFill>
          <a:blip r:embed="rId2"/>
          <a:stretch/>
        </p:blipFill>
        <p:spPr>
          <a:xfrm>
            <a:off x="6294960" y="1954080"/>
            <a:ext cx="5559480" cy="416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Modern Computers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Multiple Core Processors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Dedicated Graphics Processors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Dozens of Programming Languages</a:t>
            </a:r>
          </a:p>
        </p:txBody>
      </p:sp>
      <p:pic>
        <p:nvPicPr>
          <p:cNvPr id="497" name="Picture 496"/>
          <p:cNvPicPr/>
          <p:nvPr/>
        </p:nvPicPr>
        <p:blipFill>
          <a:blip r:embed="rId2"/>
          <a:stretch/>
        </p:blipFill>
        <p:spPr>
          <a:xfrm>
            <a:off x="7543800" y="1447920"/>
            <a:ext cx="4572000" cy="2887200"/>
          </a:xfrm>
          <a:prstGeom prst="rect">
            <a:avLst/>
          </a:prstGeom>
          <a:ln w="0">
            <a:noFill/>
          </a:ln>
        </p:spPr>
      </p:pic>
      <p:pic>
        <p:nvPicPr>
          <p:cNvPr id="498" name="Picture 497"/>
          <p:cNvPicPr/>
          <p:nvPr/>
        </p:nvPicPr>
        <p:blipFill>
          <a:blip r:embed="rId3"/>
          <a:srcRect l="1188" t="13191" r="2599" b="15156"/>
          <a:stretch/>
        </p:blipFill>
        <p:spPr>
          <a:xfrm>
            <a:off x="6094411" y="3793102"/>
            <a:ext cx="4343040" cy="274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A Brief History of Programming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3E9650-6F79-7BF4-5586-F8E8E1B52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Machine Language – The First Programming Language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Binary (1’s and 0’s)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Hard to Read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Perfectly Fast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Every Other Language Ends Up Here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Different per CPU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5792F-5B88-7ADA-1210-2CEA85CC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71" y="2249639"/>
            <a:ext cx="3233738" cy="24601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Assembly Language – Human Readable ML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Directly Translates to ML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Human Readable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Still Perfectly Fast After Assembly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Not Quick to Write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lang="en-US" sz="2400" b="0" strike="noStrike" spc="-1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2400" b="0" strike="noStrike" spc="-1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65B81-A766-DC00-966A-4A217759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230" y="2249640"/>
            <a:ext cx="260985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First Portable Languages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Procedural-Languages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Easier to Read and Write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Same Code Can be Used Between CPUs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Need Compilation to Machine Language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Several Major Languages Still In Use: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Fortran, LISP, BASIC,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C4CE6-F8DC-B1C6-06E6-E7B444C9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046" y="2639723"/>
            <a:ext cx="4200525" cy="1952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Object Oriented Languages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New Programming Paradigm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Easier to Represent Real World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Objects Contain Descriptive Properties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Some Examples in Use: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C++, Java,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64581-50B6-6EBD-A03C-5848B32F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582" y="2474639"/>
            <a:ext cx="4553002" cy="20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BC5836-A40B-2340-FD44-274EDE6E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Start: 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F5F0A-0850-CD2D-81DF-0AE8E155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369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Functional Languages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Use a Series of Math-like Functions to Derive the Answer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Easier to Solve Complex Problems and Read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Modern Examples: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Python, C#, Clojure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B38D2-4EE2-734A-2F1F-C81C76B8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205" y="4020300"/>
            <a:ext cx="34766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6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Specialized Languages – Logic Languages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Describe the Result not the Process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Start with a List of True Statements, Derive the Result to the Question</a:t>
            </a:r>
            <a:endParaRPr lang="en-US" sz="2400" b="0" strike="noStrike" spc="-1" dirty="0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Can be Useful for Solving Problems w/ No Known Path to Solution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Often not as Fast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Modern Examples: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Python, C#, Clojure</a:t>
            </a:r>
          </a:p>
        </p:txBody>
      </p:sp>
    </p:spTree>
    <p:extLst>
      <p:ext uri="{BB962C8B-B14F-4D97-AF65-F5344CB8AC3E}">
        <p14:creationId xmlns:p14="http://schemas.microsoft.com/office/powerpoint/2010/main" val="46161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Specialized Languages – Hardware Description Languages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Describe Hardware, Not Software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Need Specialized Hardware to Run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Extremely Fast (Faster than ML)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Modern Examples: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FFFFFF"/>
                </a:solidFill>
                <a:latin typeface="Tw Cen MT"/>
              </a:rPr>
              <a:t>SystemVerilog</a:t>
            </a: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,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Tw Cen MT"/>
              </a:rPr>
              <a:t>SystemC</a:t>
            </a: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, VHDL</a:t>
            </a:r>
          </a:p>
        </p:txBody>
      </p:sp>
    </p:spTree>
    <p:extLst>
      <p:ext uri="{BB962C8B-B14F-4D97-AF65-F5344CB8AC3E}">
        <p14:creationId xmlns:p14="http://schemas.microsoft.com/office/powerpoint/2010/main" val="711542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Specialized Languages – Database Languages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Designed to Get Information from Large Databases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Limited in Scope</a:t>
            </a: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Modern Examples:</a:t>
            </a:r>
          </a:p>
          <a:p>
            <a:pPr lvl="1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SQL and it’s derivatives</a:t>
            </a:r>
          </a:p>
        </p:txBody>
      </p:sp>
    </p:spTree>
    <p:extLst>
      <p:ext uri="{BB962C8B-B14F-4D97-AF65-F5344CB8AC3E}">
        <p14:creationId xmlns:p14="http://schemas.microsoft.com/office/powerpoint/2010/main" val="20072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Where is Programming Used Today?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293EB5-1FF6-1CFE-F5AC-C44A37BF0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56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Devices Are Programmed?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How Many Devices in this Room Are Programmed?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Tw Cen MT"/>
              </a:rPr>
              <a:t>I </a:t>
            </a: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bet there is more than you think.</a:t>
            </a:r>
            <a:endParaRPr lang="en-US" sz="1600" b="0" strike="noStrike" spc="-1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2994933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Are Some Things Programs Do?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Internet</a:t>
            </a:r>
            <a:endParaRPr lang="en-US" sz="1100" b="0" strike="noStrike" spc="-1" dirty="0">
              <a:solidFill>
                <a:srgbClr val="FFFFFF"/>
              </a:solidFill>
              <a:latin typeface="Tw Cen MT"/>
            </a:endParaRP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PHP, HTML, CSS, JavaScript, SQL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Operating Systems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C, C++, Go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Automation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Python, Ladder-Logic, Bash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Math/Data Analysis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 err="1">
                <a:solidFill>
                  <a:srgbClr val="FFFFFF"/>
                </a:solidFill>
                <a:latin typeface="Tw Cen MT"/>
              </a:rPr>
              <a:t>Matlab</a:t>
            </a: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, R, Fortran, C++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Video Games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C++, C#, Java</a:t>
            </a:r>
          </a:p>
          <a:p>
            <a:pPr marL="457200" lvl="1" indent="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None/>
            </a:pPr>
            <a:endParaRPr lang="en-US" sz="1800" b="0" strike="noStrike" spc="-1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8916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Are Some Things Programs Do?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Tw Cen MT"/>
              </a:rPr>
              <a:t>User Programs (Think Apps or Microsoft Office)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C#, Go, Swift, </a:t>
            </a:r>
            <a:r>
              <a:rPr lang="en-US" sz="1600" spc="-1" dirty="0" err="1">
                <a:solidFill>
                  <a:srgbClr val="FFFFFF"/>
                </a:solidFill>
                <a:latin typeface="Tw Cen MT"/>
              </a:rPr>
              <a:t>ObjectiveC</a:t>
            </a: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, Java, Kotlin, 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Shopping and Banking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SQL, JavaScript, C++, Ruby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Security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Rust, Python, C, et. Al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Automated Intelligence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Python, Prolog, C++, Clojure, LISP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Embedded Systems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C, RUST, ASM</a:t>
            </a:r>
          </a:p>
          <a:p>
            <a:pPr marL="457200" lvl="1" indent="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None/>
            </a:pPr>
            <a:endParaRPr lang="en-US" sz="2000" b="0" strike="noStrike" spc="-1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09030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Before We Program – Understand Intellectual Property in the Coding Space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132865-7753-5DC9-73B8-D363D7C66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61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is Intellectual Property?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Protections Provided to People Who Create New Stuff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Can be Books, Code, Designs, or even Plants!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4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-Types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Copy</a:t>
            </a: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right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Patent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Trademark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Trade Secret</a:t>
            </a:r>
          </a:p>
        </p:txBody>
      </p:sp>
    </p:spTree>
    <p:extLst>
      <p:ext uri="{BB962C8B-B14F-4D97-AF65-F5344CB8AC3E}">
        <p14:creationId xmlns:p14="http://schemas.microsoft.com/office/powerpoint/2010/main" val="157843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What is programming?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2F8331-1517-F479-3E76-6B32C40DE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is </a:t>
            </a:r>
            <a:r>
              <a:rPr lang="en-US" sz="3600" b="0" strike="noStrike" cap="all" spc="-1" dirty="0" err="1">
                <a:solidFill>
                  <a:srgbClr val="FFFFFF"/>
                </a:solidFill>
                <a:latin typeface="Tw Cen MT"/>
              </a:rPr>
              <a:t>CopyRight</a:t>
            </a: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Protects the Expression of an Idea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Examples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Images, Game Art, Specific Code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Tw Cen MT"/>
              </a:rPr>
              <a:t>How long?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Life of Author + 70 years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95-120 </a:t>
            </a: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years for a Company</a:t>
            </a:r>
            <a:endParaRPr lang="en-US" sz="1800" b="0" strike="noStrike" spc="-1" dirty="0">
              <a:solidFill>
                <a:srgbClr val="FFFFFF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43257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is a Patent?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Protects Innovative Process, Method, Machine, Manufacturable Items, or “Compositions 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of Matter”</a:t>
            </a:r>
            <a:endParaRPr lang="en-US" sz="2400" b="0" strike="noStrike" spc="-1" dirty="0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Examples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One-click button, New Graphics Algorithms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Tw Cen MT"/>
              </a:rPr>
              <a:t>How long?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17-20 years, but is not automatic</a:t>
            </a:r>
          </a:p>
        </p:txBody>
      </p:sp>
    </p:spTree>
    <p:extLst>
      <p:ext uri="{BB962C8B-B14F-4D97-AF65-F5344CB8AC3E}">
        <p14:creationId xmlns:p14="http://schemas.microsoft.com/office/powerpoint/2010/main" val="112042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is a Trademark?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Protects Words, Phrases, Symbols, Sounds, or Even Colors which Identify the Source of a Particular Product or Service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Examples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Logo, Catch-Phrase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Tw Cen MT"/>
              </a:rPr>
              <a:t>How long?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The Duration of the Identifiable Entity</a:t>
            </a:r>
          </a:p>
        </p:txBody>
      </p:sp>
    </p:spTree>
    <p:extLst>
      <p:ext uri="{BB962C8B-B14F-4D97-AF65-F5344CB8AC3E}">
        <p14:creationId xmlns:p14="http://schemas.microsoft.com/office/powerpoint/2010/main" val="316335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What is a </a:t>
            </a:r>
            <a:r>
              <a:rPr lang="en-US" sz="3600" b="0" strike="noStrike" cap="all" spc="-1" dirty="0" err="1">
                <a:solidFill>
                  <a:srgbClr val="FFFFFF"/>
                </a:solidFill>
                <a:latin typeface="Tw Cen MT"/>
              </a:rPr>
              <a:t>TradeSECRET</a:t>
            </a: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?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Protects Valuable 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Information which Cannot be Legally Shared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Does 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NOT Protect Against Secondary Discovery</a:t>
            </a:r>
            <a:endParaRPr lang="en-US" sz="2400" b="0" strike="noStrike" spc="-1" dirty="0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Examples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TikTok’s Algorithm, Coca-Cola’s Recipe</a:t>
            </a: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Tw Cen MT"/>
              </a:rPr>
              <a:t>How long?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Tw Cen MT"/>
              </a:rPr>
              <a:t>As Long as the Secret can be Maintained w/o Secondary Discovery</a:t>
            </a:r>
          </a:p>
        </p:txBody>
      </p:sp>
    </p:spTree>
    <p:extLst>
      <p:ext uri="{BB962C8B-B14F-4D97-AF65-F5344CB8AC3E}">
        <p14:creationId xmlns:p14="http://schemas.microsoft.com/office/powerpoint/2010/main" val="1010262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Owning vs Licensing 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Do 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I own a copy of TikTok?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Do 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I own a copy of the Video Game I am playing?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Do</a:t>
            </a: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 I own the App I build?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What’s the Difference between Owning and Licensing?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Owning means you control the software and can do whatever you’d like with it.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Tw Cen MT"/>
              </a:rPr>
              <a:t>Often implies ownership or license of any other IP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Tw Cen MT"/>
              </a:rPr>
              <a:t>Licensing means you have permission to use the software in some specified way</a:t>
            </a:r>
          </a:p>
        </p:txBody>
      </p:sp>
    </p:spTree>
    <p:extLst>
      <p:ext uri="{BB962C8B-B14F-4D97-AF65-F5344CB8AC3E}">
        <p14:creationId xmlns:p14="http://schemas.microsoft.com/office/powerpoint/2010/main" val="10768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 dirty="0">
                <a:solidFill>
                  <a:srgbClr val="FFFFFF"/>
                </a:solidFill>
                <a:latin typeface="Tw Cen MT"/>
              </a:rPr>
              <a:t>All Licenses are Not Equal</a:t>
            </a:r>
            <a:endParaRPr lang="en-US" sz="3600" b="0" strike="noStrike" spc="-1" dirty="0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w Cen MT"/>
              </a:rPr>
              <a:t>All Rights Reserved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Commercial Use License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spc="-1" dirty="0">
                <a:solidFill>
                  <a:srgbClr val="FFFFFF"/>
                </a:solidFill>
                <a:latin typeface="Tw Cen MT"/>
              </a:rPr>
              <a:t>Open-Source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Freeware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spc="-1" dirty="0">
                <a:solidFill>
                  <a:srgbClr val="FFFFFF"/>
                </a:solidFill>
                <a:latin typeface="Tw Cen MT"/>
              </a:rPr>
              <a:t>Shareware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spc="-1" dirty="0">
                <a:solidFill>
                  <a:srgbClr val="FFFFFF"/>
                </a:solidFill>
                <a:latin typeface="Tw Cen MT"/>
                <a:hlinkClick r:id="rId2"/>
              </a:rPr>
              <a:t>https://choosealicense.com/</a:t>
            </a:r>
            <a:endParaRPr lang="en-US" sz="1800" spc="-1" dirty="0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Tw Cen MT"/>
              </a:rPr>
              <a:t>Public Domain</a:t>
            </a:r>
          </a:p>
        </p:txBody>
      </p:sp>
    </p:spTree>
    <p:extLst>
      <p:ext uri="{BB962C8B-B14F-4D97-AF65-F5344CB8AC3E}">
        <p14:creationId xmlns:p14="http://schemas.microsoft.com/office/powerpoint/2010/main" val="766533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217318-8360-4450-DD9E-7B624DDC6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Homework…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6914597-B402-96A0-08AD-B27180EC19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Research 3 Interesting Career fields in programing and come ready to discuss what you’ve learned</a:t>
            </a:r>
          </a:p>
        </p:txBody>
      </p:sp>
    </p:spTree>
    <p:extLst>
      <p:ext uri="{BB962C8B-B14F-4D97-AF65-F5344CB8AC3E}">
        <p14:creationId xmlns:p14="http://schemas.microsoft.com/office/powerpoint/2010/main" val="2229449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6E4983-3CF4-A199-13A2-0FA1806A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program?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909CEA-9B58-A4D0-D935-E9AA5D6A2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78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67B12-E8E5-2D62-F462-62AC00ED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0BE7F1-F391-FC65-7296-4D1BDE16D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Decide what you want to do</a:t>
            </a:r>
          </a:p>
          <a:p>
            <a:r>
              <a:rPr lang="en-US" dirty="0"/>
              <a:t>Check that you aren’t using someone else’s IP without permission</a:t>
            </a:r>
          </a:p>
          <a:p>
            <a:r>
              <a:rPr lang="en-US" dirty="0"/>
              <a:t>Install the tools</a:t>
            </a:r>
          </a:p>
          <a:p>
            <a:pPr lvl="1"/>
            <a:r>
              <a:rPr lang="en-US" dirty="0"/>
              <a:t>Programming Language</a:t>
            </a:r>
          </a:p>
          <a:p>
            <a:pPr lvl="1"/>
            <a:r>
              <a:rPr lang="en-US" dirty="0"/>
              <a:t>IDE</a:t>
            </a:r>
          </a:p>
          <a:p>
            <a:pPr lvl="1"/>
            <a:r>
              <a:rPr lang="en-US" dirty="0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18351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67B12-E8E5-2D62-F462-62AC00ED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0BE7F1-F391-FC65-7296-4D1BDE16D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the Inputs/Outputs</a:t>
            </a:r>
          </a:p>
          <a:p>
            <a:pPr lvl="1"/>
            <a:r>
              <a:rPr lang="en-US" dirty="0"/>
              <a:t>How are these related to each other?</a:t>
            </a:r>
          </a:p>
          <a:p>
            <a:r>
              <a:rPr lang="en-US" dirty="0"/>
              <a:t>Come up with a program flow</a:t>
            </a:r>
          </a:p>
          <a:p>
            <a:pPr lvl="1"/>
            <a:r>
              <a:rPr lang="en-US" dirty="0"/>
              <a:t>What needs to happen in what order?</a:t>
            </a:r>
          </a:p>
          <a:p>
            <a:r>
              <a:rPr lang="en-US" dirty="0"/>
              <a:t>Decompose the flow</a:t>
            </a:r>
          </a:p>
          <a:p>
            <a:pPr lvl="1"/>
            <a:r>
              <a:rPr lang="en-US" dirty="0"/>
              <a:t>Break the program flow into manageable chunks (no one sits down and writes a 1000 lines of code in a day)</a:t>
            </a:r>
          </a:p>
        </p:txBody>
      </p:sp>
    </p:spTree>
    <p:extLst>
      <p:ext uri="{BB962C8B-B14F-4D97-AF65-F5344CB8AC3E}">
        <p14:creationId xmlns:p14="http://schemas.microsoft.com/office/powerpoint/2010/main" val="33137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What is programming?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How do we tell a computer what to do?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Instructions?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Language?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A step-by-step recipe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67B12-E8E5-2D62-F462-62AC00ED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0BE7F1-F391-FC65-7296-4D1BDE16D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Started Coding</a:t>
            </a:r>
          </a:p>
          <a:p>
            <a:pPr lvl="1"/>
            <a:r>
              <a:rPr lang="en-US" dirty="0"/>
              <a:t>Code chunk by chunk</a:t>
            </a:r>
          </a:p>
          <a:p>
            <a:pPr lvl="1"/>
            <a:r>
              <a:rPr lang="en-US" dirty="0"/>
              <a:t>Test your code as much as possible as you go</a:t>
            </a:r>
          </a:p>
          <a:p>
            <a:r>
              <a:rPr lang="en-US" dirty="0"/>
              <a:t>Learn from mistakes, but don’t overwrite working code because “it could be better”</a:t>
            </a:r>
          </a:p>
        </p:txBody>
      </p:sp>
    </p:spTree>
    <p:extLst>
      <p:ext uri="{BB962C8B-B14F-4D97-AF65-F5344CB8AC3E}">
        <p14:creationId xmlns:p14="http://schemas.microsoft.com/office/powerpoint/2010/main" val="6451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What Are We learning?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How did programming come to be?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What is a programming language? And what are some examples?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Why do we program?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What is intellectual property?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How do we program?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How do we make a living programming?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Safety First!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9C398D-13B5-16D3-18EB-15DA83319D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Safe Programming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Computers are powerful machines.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Make sure the computer is in good working order and the cables aren’t damaged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Keep liquids away from the computer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Looking for help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Even the best programmers use the internet to look for help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Cyber-chip and common sense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Safe Programming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500" lnSpcReduction="2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Repetitive Strain Injuries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Lots of typing or repetitive motions can place strain on joints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Like tennis elbow, but from programming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How do we prevent it?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Take breaks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Stretch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Eye Strain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Long term focus and staring at a computer monitor can cause headaches and other issues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How do we mitigate the effects?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Take breaks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solidFill>
                <a:srgbClr val="FFFFFF"/>
              </a:solidFill>
              <a:latin typeface="Tw Cen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600" b="0" strike="noStrike" cap="all" spc="-1">
                <a:solidFill>
                  <a:srgbClr val="FFFFFF"/>
                </a:solidFill>
                <a:latin typeface="Tw Cen MT"/>
              </a:rPr>
              <a:t>A Brief History of computers	</a:t>
            </a:r>
            <a:endParaRPr lang="en-US" sz="36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33EDF9-9A4D-F6BD-A747-3DAEADF0F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1136</Words>
  <Application>Microsoft Office PowerPoint</Application>
  <PresentationFormat>Widescreen</PresentationFormat>
  <Paragraphs>208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Times New Roman</vt:lpstr>
      <vt:lpstr>Tw Cen MT</vt:lpstr>
      <vt:lpstr>Circuit</vt:lpstr>
      <vt:lpstr>Programming Merit badge</vt:lpstr>
      <vt:lpstr>Before we Start: Who am i?</vt:lpstr>
      <vt:lpstr>What is programming?</vt:lpstr>
      <vt:lpstr>What is programming?</vt:lpstr>
      <vt:lpstr>What Are We learning?</vt:lpstr>
      <vt:lpstr>Safety First!</vt:lpstr>
      <vt:lpstr>Safe Programming</vt:lpstr>
      <vt:lpstr>Safe Programming</vt:lpstr>
      <vt:lpstr>A Brief History of computers </vt:lpstr>
      <vt:lpstr>Earliest Computers</vt:lpstr>
      <vt:lpstr>An origin of Terms</vt:lpstr>
      <vt:lpstr>First Electronic computers</vt:lpstr>
      <vt:lpstr>First Transistor computers (Late 50’s)</vt:lpstr>
      <vt:lpstr>Modern Computers</vt:lpstr>
      <vt:lpstr>A Brief History of Programming</vt:lpstr>
      <vt:lpstr>Machine Language – The First Programming Language</vt:lpstr>
      <vt:lpstr>Assembly Language – Human Readable ML</vt:lpstr>
      <vt:lpstr>First Portable Languages</vt:lpstr>
      <vt:lpstr>Object Oriented Languages</vt:lpstr>
      <vt:lpstr>Functional Languages</vt:lpstr>
      <vt:lpstr>Specialized Languages – Logic Languages</vt:lpstr>
      <vt:lpstr>Specialized Languages – Hardware Description Languages</vt:lpstr>
      <vt:lpstr>Specialized Languages – Database Languages</vt:lpstr>
      <vt:lpstr>Where is Programming Used Today?</vt:lpstr>
      <vt:lpstr>What Devices Are Programmed?</vt:lpstr>
      <vt:lpstr>What Are Some Things Programs Do?</vt:lpstr>
      <vt:lpstr>What Are Some Things Programs Do?</vt:lpstr>
      <vt:lpstr>Before We Program – Understand Intellectual Property in the Coding Space</vt:lpstr>
      <vt:lpstr>What is Intellectual Property?</vt:lpstr>
      <vt:lpstr>What is CopyRight?</vt:lpstr>
      <vt:lpstr>What is a Patent?</vt:lpstr>
      <vt:lpstr>What is a Trademark?</vt:lpstr>
      <vt:lpstr>What is a TradeSECRET?</vt:lpstr>
      <vt:lpstr>Owning vs Licensing </vt:lpstr>
      <vt:lpstr>All Licenses are Not Equal</vt:lpstr>
      <vt:lpstr>Some Homework…</vt:lpstr>
      <vt:lpstr>How do we program?</vt:lpstr>
      <vt:lpstr>First Steps</vt:lpstr>
      <vt:lpstr>Getting Started Programming</vt:lpstr>
      <vt:lpstr>Getting Started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Merit badge</dc:title>
  <dc:subject/>
  <dc:creator>Benjamin Davis</dc:creator>
  <dc:description/>
  <cp:lastModifiedBy>Benjamin Davis</cp:lastModifiedBy>
  <cp:revision>14</cp:revision>
  <dcterms:created xsi:type="dcterms:W3CDTF">2022-05-05T19:37:04Z</dcterms:created>
  <dcterms:modified xsi:type="dcterms:W3CDTF">2022-05-16T18:56:19Z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